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"/>
  </p:notesMasterIdLst>
  <p:handoutMasterIdLst>
    <p:handoutMasterId r:id="rId4"/>
  </p:handoutMasterIdLst>
  <p:sldIdLst>
    <p:sldId id="1582" r:id="rId2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A249"/>
    <a:srgbClr val="004821"/>
    <a:srgbClr val="B8E08C"/>
    <a:srgbClr val="007A37"/>
    <a:srgbClr val="376091"/>
    <a:srgbClr val="A27B00"/>
    <a:srgbClr val="CCFF99"/>
    <a:srgbClr val="F5E9DA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444" autoAdjust="0"/>
    <p:restoredTop sz="94660" autoAdjust="0"/>
  </p:normalViewPr>
  <p:slideViewPr>
    <p:cSldViewPr>
      <p:cViewPr varScale="1">
        <p:scale>
          <a:sx n="118" d="100"/>
          <a:sy n="11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36360"/>
    </p:cViewPr>
  </p:sorterViewPr>
  <p:notesViewPr>
    <p:cSldViewPr>
      <p:cViewPr varScale="1">
        <p:scale>
          <a:sx n="65" d="100"/>
          <a:sy n="65" d="100"/>
        </p:scale>
        <p:origin x="-2142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6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C19F4-F912-4B75-8555-8A2C100F2E9F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6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1D0FF-D6F8-4226-B73A-37F2A8BF5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581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70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704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6623ED-D44F-4374-BAEF-4CBE9AFEB6C8}" type="datetimeFigureOut">
              <a:rPr lang="ru-RU" smtClean="0"/>
              <a:t>20.02.2017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383"/>
            <a:ext cx="5438775" cy="44670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592"/>
            <a:ext cx="2946400" cy="4970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592"/>
            <a:ext cx="2946400" cy="4970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5DA45-8A8D-40DE-A51F-F63FCE91AB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003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-1" y="0"/>
            <a:ext cx="9134475" cy="68580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457200" y="762000"/>
            <a:ext cx="5638800" cy="1752600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228600" y="5334000"/>
            <a:ext cx="8686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58658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5" r="8695" b="75947"/>
          <a:stretch/>
        </p:blipFill>
        <p:spPr bwMode="auto">
          <a:xfrm>
            <a:off x="0" y="0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 userDrawn="1"/>
        </p:nvSpPr>
        <p:spPr>
          <a:xfrm>
            <a:off x="-1" y="0"/>
            <a:ext cx="9134475" cy="684348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1300"/>
            <a:ext cx="9144000" cy="739428"/>
          </a:xfrm>
        </p:spPr>
        <p:txBody>
          <a:bodyPr/>
          <a:lstStyle>
            <a:lvl1pPr marL="712788" indent="0" algn="ctr">
              <a:defRPr lang="ru-RU" sz="2400" b="1" dirty="0">
                <a:solidFill>
                  <a:schemeClr val="tx1">
                    <a:lumMod val="75000"/>
                  </a:schemeClr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Wingdings" pitchFamily="2" charset="2"/>
              <a:buNone/>
              <a:defRPr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Courier New" pitchFamily="49" charset="0"/>
              <a:buChar char="o"/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Rectangle 16"/>
          <p:cNvSpPr>
            <a:spLocks noChangeArrowheads="1"/>
          </p:cNvSpPr>
          <p:nvPr userDrawn="1"/>
        </p:nvSpPr>
        <p:spPr bwMode="ltGray">
          <a:xfrm>
            <a:off x="0" y="0"/>
            <a:ext cx="9144000" cy="2413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1D528D"/>
              </a:solidFill>
            </a:endParaRPr>
          </a:p>
        </p:txBody>
      </p:sp>
      <p:pic>
        <p:nvPicPr>
          <p:cNvPr id="12" name="Picture 2" descr="D:\Foto\Логотипы\Логотип МОН_бел400x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8" y="58316"/>
            <a:ext cx="706388" cy="706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8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rgbClr val="5E9EFF"/>
            </a:gs>
            <a:gs pos="54000">
              <a:srgbClr val="85C2FF"/>
            </a:gs>
            <a:gs pos="78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6524625"/>
            <a:ext cx="9144000" cy="33337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1D528D"/>
              </a:solidFill>
            </a:endParaRPr>
          </a:p>
        </p:txBody>
      </p: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0" y="188913"/>
          <a:ext cx="914400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7" name="Image" r:id="rId5" imgW="10006349" imgH="1269841" progId="Photoshop.Image.6">
                  <p:embed/>
                </p:oleObj>
              </mc:Choice>
              <mc:Fallback>
                <p:oleObj name="Image" r:id="rId5" imgW="10006349" imgH="1269841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88913"/>
                        <a:ext cx="9144000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9144000" cy="2413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1D528D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3600" y="6508750"/>
            <a:ext cx="289560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+mn-lt"/>
              </a:defRPr>
            </a:lvl1pPr>
          </a:lstStyle>
          <a:p>
            <a:endParaRPr lang="en-US">
              <a:solidFill>
                <a:srgbClr val="1D528D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537325"/>
            <a:ext cx="21336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n-lt"/>
              </a:defRPr>
            </a:lvl1pPr>
          </a:lstStyle>
          <a:p>
            <a:fld id="{EF2DB890-E238-491F-943E-38BBD39DC1EC}" type="slidenum">
              <a:rPr lang="en-US">
                <a:solidFill>
                  <a:srgbClr val="1D528D"/>
                </a:solidFill>
              </a:rPr>
              <a:pPr/>
              <a:t>‹#›</a:t>
            </a:fld>
            <a:endParaRPr lang="en-US">
              <a:solidFill>
                <a:srgbClr val="1D528D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19088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1086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73942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Телефоны доверия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 служб экстренной психологической помощи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7377416" y="3861048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7308304" y="4365104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379827" y="4869160"/>
            <a:ext cx="13611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379827" y="5445224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371928" y="5877272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663989"/>
              </p:ext>
            </p:extLst>
          </p:nvPr>
        </p:nvGraphicFramePr>
        <p:xfrm>
          <a:off x="395536" y="1268760"/>
          <a:ext cx="8496944" cy="5234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1161"/>
                <a:gridCol w="2807026"/>
                <a:gridCol w="2958757"/>
              </a:tblGrid>
              <a:tr h="3752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Номер телефона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Режим работы</a:t>
                      </a:r>
                      <a:endParaRPr lang="ru-RU" sz="1400" dirty="0"/>
                    </a:p>
                  </a:txBody>
                  <a:tcPr/>
                </a:tc>
              </a:tr>
              <a:tr h="560843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chemeClr val="tx2"/>
                          </a:solidFill>
                        </a:rPr>
                        <a:t>Всероссийский  «</a:t>
                      </a:r>
                      <a:r>
                        <a:rPr lang="ru-RU" sz="1400" b="1" smtClean="0">
                          <a:solidFill>
                            <a:schemeClr val="tx2"/>
                          </a:solidFill>
                        </a:rPr>
                        <a:t>детский» телефон </a:t>
                      </a:r>
                      <a:r>
                        <a:rPr lang="ru-RU" sz="1400" b="1" dirty="0" smtClean="0">
                          <a:solidFill>
                            <a:schemeClr val="tx2"/>
                          </a:solidFill>
                        </a:rPr>
                        <a:t>доверия </a:t>
                      </a:r>
                      <a:endParaRPr lang="ru-RU" sz="1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tx2"/>
                          </a:solidFill>
                        </a:rPr>
                        <a:t>8-800-2000-122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(для детей и взрослых)</a:t>
                      </a:r>
                    </a:p>
                    <a:p>
                      <a:pPr algn="ctr"/>
                      <a:endParaRPr lang="ru-RU" sz="1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2"/>
                          </a:solidFill>
                        </a:rPr>
                        <a:t>Круглосуточно</a:t>
                      </a:r>
                      <a:endParaRPr lang="ru-RU" sz="14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Министерство здравоохранения Краснодарского края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8-800-2000-366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Круглосуточно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708640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Центр диагностики </a:t>
                      </a:r>
                    </a:p>
                    <a:p>
                      <a:pPr algn="l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и консультирования Краснодарского края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8 (861) 992-66-75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с 08.30 до 17.00 </a:t>
                      </a:r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часов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понедельник-пятница</a:t>
                      </a:r>
                    </a:p>
                  </a:txBody>
                  <a:tcPr anchor="ctr"/>
                </a:tc>
              </a:tr>
              <a:tr h="1129248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Службы психиатрической помощи Краснодарского края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8-800-250-2955 (для детей)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8-800-100-3894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(для детей и взрослых)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Круглосуточно</a:t>
                      </a:r>
                    </a:p>
                  </a:txBody>
                  <a:tcPr anchor="ctr"/>
                </a:tc>
              </a:tr>
              <a:tr h="1079518">
                <a:tc>
                  <a:txBody>
                    <a:bodyPr/>
                    <a:lstStyle/>
                    <a:p>
                      <a:pPr marL="0" indent="0" algn="l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Центр диагностики </a:t>
                      </a:r>
                    </a:p>
                    <a:p>
                      <a:pPr marL="0" indent="0" algn="l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и консультирования «Детство» для жителей города Краснодара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8 (861) </a:t>
                      </a:r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259-63-76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с 09.00 до 17.30 </a:t>
                      </a:r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часов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понедельник-пятница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tx2"/>
                          </a:solidFill>
                        </a:rPr>
                        <a:t>(перерыв с </a:t>
                      </a:r>
                      <a:r>
                        <a:rPr lang="ru-RU" sz="1400" dirty="0" smtClean="0">
                          <a:solidFill>
                            <a:schemeClr val="tx2"/>
                          </a:solidFill>
                        </a:rPr>
                        <a:t>13.00</a:t>
                      </a:r>
                      <a:r>
                        <a:rPr lang="ru-RU" sz="1400" baseline="0" dirty="0" smtClean="0">
                          <a:solidFill>
                            <a:schemeClr val="tx2"/>
                          </a:solidFill>
                        </a:rPr>
                        <a:t> до 13.30)</a:t>
                      </a:r>
                      <a:endParaRPr lang="ru-RU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020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db2004c029gl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C0C0C0"/>
      </a:lt2>
      <a:accent1>
        <a:srgbClr val="1B9AD9"/>
      </a:accent1>
      <a:accent2>
        <a:srgbClr val="E4A04E"/>
      </a:accent2>
      <a:accent3>
        <a:srgbClr val="FFFFFF"/>
      </a:accent3>
      <a:accent4>
        <a:srgbClr val="174578"/>
      </a:accent4>
      <a:accent5>
        <a:srgbClr val="ABCAE9"/>
      </a:accent5>
      <a:accent6>
        <a:srgbClr val="CF9146"/>
      </a:accent6>
      <a:hlink>
        <a:srgbClr val="66CCFF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003366"/>
        </a:dk1>
        <a:lt1>
          <a:srgbClr val="FFFFFF"/>
        </a:lt1>
        <a:dk2>
          <a:srgbClr val="000000"/>
        </a:dk2>
        <a:lt2>
          <a:srgbClr val="C0C0C0"/>
        </a:lt2>
        <a:accent1>
          <a:srgbClr val="3556A7"/>
        </a:accent1>
        <a:accent2>
          <a:srgbClr val="C78DD7"/>
        </a:accent2>
        <a:accent3>
          <a:srgbClr val="FFFFFF"/>
        </a:accent3>
        <a:accent4>
          <a:srgbClr val="002A56"/>
        </a:accent4>
        <a:accent5>
          <a:srgbClr val="AEB4D0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399D72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ECCBC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1B9AD9"/>
        </a:accent1>
        <a:accent2>
          <a:srgbClr val="E4A04E"/>
        </a:accent2>
        <a:accent3>
          <a:srgbClr val="FFFFFF"/>
        </a:accent3>
        <a:accent4>
          <a:srgbClr val="174578"/>
        </a:accent4>
        <a:accent5>
          <a:srgbClr val="ABCAE9"/>
        </a:accent5>
        <a:accent6>
          <a:srgbClr val="CF9146"/>
        </a:accent6>
        <a:hlink>
          <a:srgbClr val="66CC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20286</TotalTime>
  <Words>91</Words>
  <Application>Microsoft Office PowerPoint</Application>
  <PresentationFormat>Экран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1_cdb2004c029gl</vt:lpstr>
      <vt:lpstr>Image</vt:lpstr>
      <vt:lpstr>Телефоны доверия  и служб экстренной психологической помощи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Барышев</dc:creator>
  <cp:lastModifiedBy>Станислав Шильников</cp:lastModifiedBy>
  <cp:revision>1001</cp:revision>
  <cp:lastPrinted>2017-02-20T11:11:36Z</cp:lastPrinted>
  <dcterms:created xsi:type="dcterms:W3CDTF">2011-11-26T13:57:31Z</dcterms:created>
  <dcterms:modified xsi:type="dcterms:W3CDTF">2017-02-20T11:16:46Z</dcterms:modified>
</cp:coreProperties>
</file>